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41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6"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Gilbert" userId="80608d38-1bad-41c3-928d-3f93f59cc17a" providerId="ADAL" clId="{1679580F-1BE9-43BC-A0A0-C3ADD15FBC74}"/>
    <pc:docChg chg="modSld">
      <pc:chgData name="Rebecca Gilbert" userId="80608d38-1bad-41c3-928d-3f93f59cc17a" providerId="ADAL" clId="{1679580F-1BE9-43BC-A0A0-C3ADD15FBC74}" dt="2025-05-09T20:56:20.287" v="55" actId="20577"/>
      <pc:docMkLst>
        <pc:docMk/>
      </pc:docMkLst>
      <pc:sldChg chg="modSp mod">
        <pc:chgData name="Rebecca Gilbert" userId="80608d38-1bad-41c3-928d-3f93f59cc17a" providerId="ADAL" clId="{1679580F-1BE9-43BC-A0A0-C3ADD15FBC74}" dt="2025-05-09T20:56:20.287" v="55" actId="20577"/>
        <pc:sldMkLst>
          <pc:docMk/>
          <pc:sldMk cId="4282799964" sldId="260"/>
        </pc:sldMkLst>
        <pc:spChg chg="mod">
          <ac:chgData name="Rebecca Gilbert" userId="80608d38-1bad-41c3-928d-3f93f59cc17a" providerId="ADAL" clId="{1679580F-1BE9-43BC-A0A0-C3ADD15FBC74}" dt="2025-05-09T20:56:20.287" v="55" actId="20577"/>
          <ac:spMkLst>
            <pc:docMk/>
            <pc:sldMk cId="4282799964" sldId="260"/>
            <ac:spMk id="2" creationId="{4BFB14C9-8EC1-156A-A64D-8361D3C2094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6055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2345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22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69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59806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40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912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073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013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08064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9087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a:p>
        </p:txBody>
      </p:sp>
      <p:cxnSp>
        <p:nvCxnSpPr>
          <p:cNvPr id="8" name="Straight Connector 10"/>
          <p:cNvCxnSpPr/>
          <p:nvPr/>
        </p:nvCxnSpPr>
        <p:spPr>
          <a:xfrm rot="5400000">
            <a:off x="5945452" y="3427149"/>
            <a:ext cx="6399213" cy="211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028"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6"/>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a:p>
        </p:txBody>
      </p:sp>
      <p:cxnSp>
        <p:nvCxnSpPr>
          <p:cNvPr id="3" name="Straight Connector 11"/>
          <p:cNvCxnSpPr/>
          <p:nvPr userDrawn="1"/>
        </p:nvCxnSpPr>
        <p:spPr>
          <a:xfrm rot="5400000">
            <a:off x="5945452" y="3427149"/>
            <a:ext cx="6399213" cy="211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447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mailto:bgilbert@aianei.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9"/>
          <p:cNvSpPr txBox="1">
            <a:spLocks noChangeArrowheads="1"/>
          </p:cNvSpPr>
          <p:nvPr/>
        </p:nvSpPr>
        <p:spPr bwMode="auto">
          <a:xfrm>
            <a:off x="1676400" y="2125885"/>
            <a:ext cx="6553200" cy="313932"/>
          </a:xfrm>
          <a:prstGeom prst="rect">
            <a:avLst/>
          </a:prstGeom>
          <a:noFill/>
          <a:ln w="9525">
            <a:noFill/>
            <a:miter lim="800000"/>
            <a:headEnd/>
            <a:tailEnd/>
          </a:ln>
        </p:spPr>
        <p:txBody>
          <a:bodyPr>
            <a:spAutoFit/>
          </a:bodyPr>
          <a:lstStyle/>
          <a:p>
            <a:pPr fontAlgn="base">
              <a:lnSpc>
                <a:spcPct val="90000"/>
              </a:lnSpc>
              <a:spcBef>
                <a:spcPct val="0"/>
              </a:spcBef>
              <a:spcAft>
                <a:spcPct val="0"/>
              </a:spcAft>
            </a:pPr>
            <a:r>
              <a:rPr lang="en-US" altLang="en-US" sz="1600" b="1" dirty="0">
                <a:solidFill>
                  <a:srgbClr val="FA4132"/>
                </a:solidFill>
                <a:latin typeface="Arial" charset="0"/>
                <a:cs typeface="Arial" charset="0"/>
              </a:rPr>
              <a:t>Program Statement</a:t>
            </a:r>
          </a:p>
        </p:txBody>
      </p:sp>
      <p:sp>
        <p:nvSpPr>
          <p:cNvPr id="13314" name="TextBox 4"/>
          <p:cNvSpPr txBox="1">
            <a:spLocks noChangeArrowheads="1"/>
          </p:cNvSpPr>
          <p:nvPr/>
        </p:nvSpPr>
        <p:spPr bwMode="auto">
          <a:xfrm>
            <a:off x="1676400" y="152400"/>
            <a:ext cx="6553200" cy="579438"/>
          </a:xfrm>
          <a:prstGeom prst="rect">
            <a:avLst/>
          </a:prstGeom>
          <a:noFill/>
          <a:ln w="9525">
            <a:noFill/>
            <a:miter lim="800000"/>
            <a:headEnd/>
            <a:tailEnd/>
          </a:ln>
        </p:spPr>
        <p:txBody>
          <a:bodyPr>
            <a:spAutoFit/>
          </a:bodyPr>
          <a:lstStyle/>
          <a:p>
            <a:pPr fontAlgn="base">
              <a:spcBef>
                <a:spcPct val="0"/>
              </a:spcBef>
              <a:spcAft>
                <a:spcPct val="0"/>
              </a:spcAft>
            </a:pPr>
            <a:r>
              <a:rPr lang="en-US" b="1" dirty="0">
                <a:solidFill>
                  <a:srgbClr val="FA4132"/>
                </a:solidFill>
                <a:latin typeface="Arial" charset="0"/>
                <a:cs typeface="Arial" charset="0"/>
              </a:rPr>
              <a:t>Project Title</a:t>
            </a:r>
            <a:endParaRPr lang="en-US" dirty="0">
              <a:solidFill>
                <a:srgbClr val="FA4132"/>
              </a:solidFill>
              <a:latin typeface="Arial" charset="0"/>
              <a:cs typeface="Arial" charset="0"/>
            </a:endParaRPr>
          </a:p>
          <a:p>
            <a:pPr fontAlgn="base">
              <a:spcBef>
                <a:spcPct val="0"/>
              </a:spcBef>
              <a:spcAft>
                <a:spcPct val="0"/>
              </a:spcAft>
            </a:pPr>
            <a:r>
              <a:rPr lang="en-US" sz="1400" b="1" dirty="0">
                <a:solidFill>
                  <a:srgbClr val="FA4132"/>
                </a:solidFill>
                <a:latin typeface="Arial" charset="0"/>
                <a:cs typeface="Arial" charset="0"/>
              </a:rPr>
              <a:t>Location</a:t>
            </a:r>
            <a:endParaRPr lang="en-US" sz="1400" dirty="0">
              <a:solidFill>
                <a:srgbClr val="FA4132"/>
              </a:solidFill>
              <a:latin typeface="Arial" charset="0"/>
              <a:cs typeface="Arial" charset="0"/>
            </a:endParaRPr>
          </a:p>
        </p:txBody>
      </p:sp>
      <p:sp>
        <p:nvSpPr>
          <p:cNvPr id="13315" name="TextBox 7"/>
          <p:cNvSpPr txBox="1">
            <a:spLocks noChangeArrowheads="1"/>
          </p:cNvSpPr>
          <p:nvPr/>
        </p:nvSpPr>
        <p:spPr bwMode="auto">
          <a:xfrm>
            <a:off x="9370540" y="208618"/>
            <a:ext cx="1765227" cy="523220"/>
          </a:xfrm>
          <a:prstGeom prst="rect">
            <a:avLst/>
          </a:prstGeom>
          <a:noFill/>
          <a:ln w="9525">
            <a:noFill/>
            <a:miter lim="800000"/>
            <a:headEnd/>
            <a:tailEnd/>
          </a:ln>
        </p:spPr>
        <p:txBody>
          <a:bodyPr wrap="none">
            <a:spAutoFit/>
          </a:bodyPr>
          <a:lstStyle/>
          <a:p>
            <a:pPr fontAlgn="base">
              <a:spcBef>
                <a:spcPct val="0"/>
              </a:spcBef>
              <a:spcAft>
                <a:spcPct val="0"/>
              </a:spcAft>
            </a:pPr>
            <a:r>
              <a:rPr lang="en-US" sz="2800" b="1" dirty="0">
                <a:solidFill>
                  <a:srgbClr val="FFFF00"/>
                </a:solidFill>
                <a:latin typeface="Arial" charset="0"/>
                <a:cs typeface="Arial" charset="0"/>
              </a:rPr>
              <a:t>???</a:t>
            </a:r>
            <a:r>
              <a:rPr lang="en-US" sz="2800" dirty="0">
                <a:solidFill>
                  <a:srgbClr val="FFFFFF"/>
                </a:solidFill>
                <a:latin typeface="Arial" charset="0"/>
                <a:cs typeface="Arial" charset="0"/>
              </a:rPr>
              <a:t>01-01</a:t>
            </a:r>
          </a:p>
        </p:txBody>
      </p:sp>
      <p:sp>
        <p:nvSpPr>
          <p:cNvPr id="13316" name="Rectangle 5"/>
          <p:cNvSpPr>
            <a:spLocks noChangeArrowheads="1"/>
          </p:cNvSpPr>
          <p:nvPr/>
        </p:nvSpPr>
        <p:spPr bwMode="auto">
          <a:xfrm>
            <a:off x="1676400" y="1150204"/>
            <a:ext cx="6477000" cy="276999"/>
          </a:xfrm>
          <a:prstGeom prst="rect">
            <a:avLst/>
          </a:prstGeom>
          <a:noFill/>
          <a:ln w="9525">
            <a:noFill/>
            <a:miter lim="800000"/>
            <a:headEnd/>
            <a:tailEnd/>
          </a:ln>
        </p:spPr>
        <p:txBody>
          <a:bodyPr>
            <a:spAutoFit/>
          </a:bodyPr>
          <a:lstStyle/>
          <a:p>
            <a:pPr eaLnBrk="0" fontAlgn="base" hangingPunct="0">
              <a:spcBef>
                <a:spcPct val="0"/>
              </a:spcBef>
              <a:spcAft>
                <a:spcPct val="0"/>
              </a:spcAft>
            </a:pPr>
            <a:r>
              <a:rPr lang="en-US" sz="1200" b="1" dirty="0">
                <a:solidFill>
                  <a:srgbClr val="FA4132"/>
                </a:solidFill>
                <a:latin typeface="Arial" charset="0"/>
              </a:rPr>
              <a:t>Project Data</a:t>
            </a:r>
          </a:p>
        </p:txBody>
      </p:sp>
      <p:sp>
        <p:nvSpPr>
          <p:cNvPr id="13317" name="Rectangle 6"/>
          <p:cNvSpPr>
            <a:spLocks noChangeArrowheads="1"/>
          </p:cNvSpPr>
          <p:nvPr/>
        </p:nvSpPr>
        <p:spPr bwMode="auto">
          <a:xfrm>
            <a:off x="1676400" y="792163"/>
            <a:ext cx="893193" cy="276999"/>
          </a:xfrm>
          <a:prstGeom prst="rect">
            <a:avLst/>
          </a:prstGeom>
          <a:noFill/>
          <a:ln w="9525">
            <a:noFill/>
            <a:miter lim="800000"/>
            <a:headEnd/>
            <a:tailEnd/>
          </a:ln>
        </p:spPr>
        <p:txBody>
          <a:bodyPr wrap="none">
            <a:spAutoFit/>
          </a:bodyPr>
          <a:lstStyle/>
          <a:p>
            <a:pPr fontAlgn="base">
              <a:spcBef>
                <a:spcPct val="0"/>
              </a:spcBef>
              <a:spcAft>
                <a:spcPct val="0"/>
              </a:spcAft>
            </a:pPr>
            <a:r>
              <a:rPr lang="en-US" sz="1200" b="1" dirty="0">
                <a:solidFill>
                  <a:srgbClr val="FA4132"/>
                </a:solidFill>
                <a:latin typeface="Arial" charset="0"/>
              </a:rPr>
              <a:t>Category </a:t>
            </a:r>
            <a:endParaRPr lang="en-US" sz="1200" dirty="0">
              <a:solidFill>
                <a:srgbClr val="FA4132"/>
              </a:solidFill>
              <a:latin typeface="Arial" charset="0"/>
            </a:endParaRPr>
          </a:p>
        </p:txBody>
      </p:sp>
      <p:sp>
        <p:nvSpPr>
          <p:cNvPr id="3" name="TextBox 2"/>
          <p:cNvSpPr txBox="1"/>
          <p:nvPr/>
        </p:nvSpPr>
        <p:spPr>
          <a:xfrm>
            <a:off x="9355124" y="2125885"/>
            <a:ext cx="2471564" cy="3462486"/>
          </a:xfrm>
          <a:prstGeom prst="rect">
            <a:avLst/>
          </a:prstGeom>
          <a:noFill/>
        </p:spPr>
        <p:txBody>
          <a:bodyPr wrap="square" rtlCol="0">
            <a:spAutoFit/>
          </a:bodyPr>
          <a:lstStyle/>
          <a:p>
            <a:pPr fontAlgn="base">
              <a:spcBef>
                <a:spcPct val="0"/>
              </a:spcBef>
              <a:spcAft>
                <a:spcPct val="0"/>
              </a:spcAft>
            </a:pPr>
            <a:r>
              <a:rPr lang="en-US" sz="1200" dirty="0">
                <a:solidFill>
                  <a:srgbClr val="FFFFFF"/>
                </a:solidFill>
                <a:latin typeface="Helvetica" pitchFamily="34" charset="0"/>
              </a:rPr>
              <a:t>Change </a:t>
            </a:r>
            <a:r>
              <a:rPr lang="en-US" sz="1200" b="1" dirty="0">
                <a:solidFill>
                  <a:srgbClr val="FFFF00"/>
                </a:solidFill>
                <a:latin typeface="Helvetica" pitchFamily="34" charset="0"/>
              </a:rPr>
              <a:t>???</a:t>
            </a:r>
            <a:r>
              <a:rPr lang="en-US" sz="1200" dirty="0">
                <a:solidFill>
                  <a:srgbClr val="FFFFFF"/>
                </a:solidFill>
                <a:latin typeface="Helvetica" pitchFamily="34" charset="0"/>
              </a:rPr>
              <a:t> to the correct submission category code as indicated below:</a:t>
            </a:r>
          </a:p>
          <a:p>
            <a:pPr fontAlgn="base">
              <a:spcBef>
                <a:spcPct val="0"/>
              </a:spcBef>
              <a:spcAft>
                <a:spcPct val="0"/>
              </a:spcAft>
            </a:pPr>
            <a:endParaRPr lang="en-US" sz="1200" dirty="0">
              <a:solidFill>
                <a:srgbClr val="FFFFFF"/>
              </a:solidFill>
              <a:latin typeface="Helvetica" pitchFamily="34" charset="0"/>
            </a:endParaRPr>
          </a:p>
          <a:p>
            <a:pPr fontAlgn="base">
              <a:spcBef>
                <a:spcPct val="0"/>
              </a:spcBef>
              <a:spcAft>
                <a:spcPts val="600"/>
              </a:spcAft>
            </a:pPr>
            <a:r>
              <a:rPr lang="en-US" sz="1100" b="1" dirty="0">
                <a:solidFill>
                  <a:srgbClr val="FFFF00"/>
                </a:solidFill>
                <a:latin typeface="Helvetica" pitchFamily="34" charset="0"/>
              </a:rPr>
              <a:t>Com </a:t>
            </a:r>
            <a:r>
              <a:rPr lang="en-US" sz="1100" b="1" dirty="0">
                <a:solidFill>
                  <a:schemeClr val="bg1"/>
                </a:solidFill>
                <a:latin typeface="Helvetica" pitchFamily="34" charset="0"/>
              </a:rPr>
              <a:t>–</a:t>
            </a:r>
            <a:r>
              <a:rPr lang="en-US" sz="1100" b="1" dirty="0">
                <a:solidFill>
                  <a:srgbClr val="FFFF00"/>
                </a:solidFill>
                <a:latin typeface="Helvetica" pitchFamily="34" charset="0"/>
              </a:rPr>
              <a:t> </a:t>
            </a:r>
            <a:r>
              <a:rPr lang="en-US" sz="1100" dirty="0">
                <a:solidFill>
                  <a:srgbClr val="FFFFFF"/>
                </a:solidFill>
                <a:latin typeface="Helvetica" pitchFamily="34" charset="0"/>
              </a:rPr>
              <a:t>Commercial</a:t>
            </a:r>
          </a:p>
          <a:p>
            <a:pPr fontAlgn="base">
              <a:spcBef>
                <a:spcPct val="0"/>
              </a:spcBef>
              <a:spcAft>
                <a:spcPts val="600"/>
              </a:spcAft>
            </a:pPr>
            <a:r>
              <a:rPr lang="en-US" sz="1100" b="1" dirty="0">
                <a:solidFill>
                  <a:srgbClr val="FFFF00"/>
                </a:solidFill>
                <a:latin typeface="Helvetica" pitchFamily="34" charset="0"/>
              </a:rPr>
              <a:t>Health</a:t>
            </a:r>
            <a:r>
              <a:rPr lang="en-US" sz="1100" dirty="0">
                <a:solidFill>
                  <a:srgbClr val="FFFFFF"/>
                </a:solidFill>
                <a:latin typeface="Helvetica" pitchFamily="34" charset="0"/>
              </a:rPr>
              <a:t> – Healthcare</a:t>
            </a:r>
          </a:p>
          <a:p>
            <a:pPr fontAlgn="base">
              <a:spcBef>
                <a:spcPct val="0"/>
              </a:spcBef>
              <a:spcAft>
                <a:spcPts val="600"/>
              </a:spcAft>
            </a:pPr>
            <a:r>
              <a:rPr lang="en-US" sz="1100" b="1" dirty="0" err="1">
                <a:solidFill>
                  <a:srgbClr val="FFFF00"/>
                </a:solidFill>
                <a:latin typeface="Helvetica" pitchFamily="34" charset="0"/>
              </a:rPr>
              <a:t>IEd</a:t>
            </a:r>
            <a:r>
              <a:rPr lang="en-US" sz="1100" dirty="0">
                <a:solidFill>
                  <a:srgbClr val="FFFFFF"/>
                </a:solidFill>
                <a:latin typeface="Helvetica" pitchFamily="34" charset="0"/>
              </a:rPr>
              <a:t> – Institutional Educational</a:t>
            </a:r>
          </a:p>
          <a:p>
            <a:pPr fontAlgn="base">
              <a:spcBef>
                <a:spcPct val="0"/>
              </a:spcBef>
              <a:spcAft>
                <a:spcPts val="600"/>
              </a:spcAft>
            </a:pPr>
            <a:r>
              <a:rPr lang="en-US" sz="1100" b="1" dirty="0" err="1">
                <a:solidFill>
                  <a:srgbClr val="FFFF00"/>
                </a:solidFill>
                <a:latin typeface="Helvetica" pitchFamily="34" charset="0"/>
              </a:rPr>
              <a:t>ICivic</a:t>
            </a:r>
            <a:r>
              <a:rPr lang="en-US" sz="1100" dirty="0">
                <a:solidFill>
                  <a:srgbClr val="FFFFFF"/>
                </a:solidFill>
                <a:latin typeface="Helvetica" pitchFamily="34" charset="0"/>
              </a:rPr>
              <a:t> – Institutional Civic/Municipal</a:t>
            </a:r>
          </a:p>
          <a:p>
            <a:pPr fontAlgn="base">
              <a:spcBef>
                <a:spcPct val="0"/>
              </a:spcBef>
              <a:spcAft>
                <a:spcPts val="600"/>
              </a:spcAft>
            </a:pPr>
            <a:r>
              <a:rPr lang="en-US" sz="1100" b="1" dirty="0">
                <a:solidFill>
                  <a:srgbClr val="FFFF00"/>
                </a:solidFill>
                <a:latin typeface="Helvetica" pitchFamily="34" charset="0"/>
              </a:rPr>
              <a:t>Rel</a:t>
            </a:r>
            <a:r>
              <a:rPr lang="en-US" sz="1100" dirty="0">
                <a:solidFill>
                  <a:srgbClr val="FFFFFF"/>
                </a:solidFill>
                <a:latin typeface="Helvetica" pitchFamily="34" charset="0"/>
              </a:rPr>
              <a:t> – Religious</a:t>
            </a:r>
          </a:p>
          <a:p>
            <a:pPr fontAlgn="base">
              <a:spcBef>
                <a:spcPct val="0"/>
              </a:spcBef>
              <a:spcAft>
                <a:spcPts val="600"/>
              </a:spcAft>
            </a:pPr>
            <a:r>
              <a:rPr lang="en-US" sz="1100" b="1" dirty="0" err="1">
                <a:solidFill>
                  <a:srgbClr val="FFFF00"/>
                </a:solidFill>
                <a:latin typeface="Helvetica" pitchFamily="34" charset="0"/>
              </a:rPr>
              <a:t>ResSin</a:t>
            </a:r>
            <a:r>
              <a:rPr lang="en-US" sz="1100" dirty="0">
                <a:solidFill>
                  <a:srgbClr val="FFFFFF"/>
                </a:solidFill>
                <a:latin typeface="Helvetica" pitchFamily="34" charset="0"/>
              </a:rPr>
              <a:t>– Residential Single Family</a:t>
            </a:r>
          </a:p>
          <a:p>
            <a:pPr fontAlgn="base">
              <a:spcBef>
                <a:spcPct val="0"/>
              </a:spcBef>
              <a:spcAft>
                <a:spcPts val="600"/>
              </a:spcAft>
            </a:pPr>
            <a:r>
              <a:rPr lang="en-US" sz="1100" b="1" dirty="0" err="1">
                <a:solidFill>
                  <a:srgbClr val="FFFF00"/>
                </a:solidFill>
                <a:latin typeface="Helvetica" pitchFamily="34" charset="0"/>
              </a:rPr>
              <a:t>ResMul</a:t>
            </a:r>
            <a:r>
              <a:rPr lang="en-US" sz="1100" dirty="0">
                <a:solidFill>
                  <a:srgbClr val="FFFFFF"/>
                </a:solidFill>
                <a:latin typeface="Helvetica" pitchFamily="34" charset="0"/>
              </a:rPr>
              <a:t> – Residential Multi-Family</a:t>
            </a:r>
          </a:p>
          <a:p>
            <a:pPr fontAlgn="base">
              <a:spcBef>
                <a:spcPct val="0"/>
              </a:spcBef>
              <a:spcAft>
                <a:spcPts val="600"/>
              </a:spcAft>
            </a:pPr>
            <a:r>
              <a:rPr lang="en-US" sz="1100" b="1" dirty="0">
                <a:solidFill>
                  <a:srgbClr val="FFFF00"/>
                </a:solidFill>
                <a:latin typeface="Helvetica" pitchFamily="34" charset="0"/>
              </a:rPr>
              <a:t>Pres </a:t>
            </a:r>
            <a:r>
              <a:rPr lang="en-US" sz="1100" dirty="0">
                <a:solidFill>
                  <a:srgbClr val="FFFFFF"/>
                </a:solidFill>
                <a:latin typeface="Helvetica" pitchFamily="34" charset="0"/>
              </a:rPr>
              <a:t>–  Preservation/Renovation</a:t>
            </a:r>
          </a:p>
          <a:p>
            <a:pPr fontAlgn="base">
              <a:spcBef>
                <a:spcPct val="0"/>
              </a:spcBef>
              <a:spcAft>
                <a:spcPts val="600"/>
              </a:spcAft>
            </a:pPr>
            <a:r>
              <a:rPr lang="en-US" sz="1100" b="1" dirty="0">
                <a:solidFill>
                  <a:srgbClr val="FFFF00"/>
                </a:solidFill>
                <a:latin typeface="Helvetica" pitchFamily="34" charset="0"/>
              </a:rPr>
              <a:t>Int </a:t>
            </a:r>
            <a:r>
              <a:rPr lang="en-US" sz="1100" dirty="0">
                <a:solidFill>
                  <a:srgbClr val="FFFFFF"/>
                </a:solidFill>
                <a:latin typeface="Helvetica" pitchFamily="34" charset="0"/>
              </a:rPr>
              <a:t>–  Interior Architecture</a:t>
            </a:r>
          </a:p>
          <a:p>
            <a:pPr fontAlgn="base">
              <a:spcBef>
                <a:spcPct val="0"/>
              </a:spcBef>
              <a:spcAft>
                <a:spcPts val="600"/>
              </a:spcAft>
            </a:pPr>
            <a:r>
              <a:rPr lang="en-US" sz="1100" b="1" dirty="0">
                <a:solidFill>
                  <a:srgbClr val="FFFF00"/>
                </a:solidFill>
                <a:latin typeface="Helvetica" pitchFamily="34" charset="0"/>
              </a:rPr>
              <a:t>Student </a:t>
            </a:r>
            <a:r>
              <a:rPr lang="en-US" sz="1100" dirty="0">
                <a:solidFill>
                  <a:srgbClr val="FFFFFF"/>
                </a:solidFill>
                <a:latin typeface="Helvetica" pitchFamily="34" charset="0"/>
              </a:rPr>
              <a:t>– Student Work</a:t>
            </a:r>
          </a:p>
          <a:p>
            <a:pPr fontAlgn="base">
              <a:spcBef>
                <a:spcPct val="0"/>
              </a:spcBef>
              <a:spcAft>
                <a:spcPts val="600"/>
              </a:spcAft>
            </a:pPr>
            <a:r>
              <a:rPr lang="en-US" sz="1100" b="1" dirty="0">
                <a:solidFill>
                  <a:srgbClr val="FFFF00"/>
                </a:solidFill>
                <a:latin typeface="Helvetica" pitchFamily="34" charset="0"/>
              </a:rPr>
              <a:t>UB</a:t>
            </a:r>
            <a:r>
              <a:rPr lang="en-US" sz="1100" dirty="0">
                <a:solidFill>
                  <a:srgbClr val="FFFFFF"/>
                </a:solidFill>
                <a:latin typeface="Helvetica" pitchFamily="34" charset="0"/>
              </a:rPr>
              <a:t> – Unbuilt</a:t>
            </a:r>
          </a:p>
        </p:txBody>
      </p:sp>
      <p:sp>
        <p:nvSpPr>
          <p:cNvPr id="8" name="TextBox 7"/>
          <p:cNvSpPr txBox="1"/>
          <p:nvPr/>
        </p:nvSpPr>
        <p:spPr>
          <a:xfrm>
            <a:off x="9355124" y="703957"/>
            <a:ext cx="1949303" cy="1421928"/>
          </a:xfrm>
          <a:prstGeom prst="rect">
            <a:avLst/>
          </a:prstGeom>
          <a:noFill/>
        </p:spPr>
        <p:txBody>
          <a:bodyPr wrap="square" rtlCol="0">
            <a:spAutoFit/>
          </a:bodyPr>
          <a:lstStyle/>
          <a:p>
            <a:pPr fontAlgn="base">
              <a:lnSpc>
                <a:spcPct val="90000"/>
              </a:lnSpc>
              <a:spcBef>
                <a:spcPct val="0"/>
              </a:spcBef>
              <a:spcAft>
                <a:spcPct val="0"/>
              </a:spcAft>
            </a:pPr>
            <a:r>
              <a:rPr lang="en-US" altLang="en-US" sz="1200" dirty="0">
                <a:solidFill>
                  <a:srgbClr val="FFFFFF"/>
                </a:solidFill>
                <a:latin typeface="Helvetica" pitchFamily="34" charset="0"/>
                <a:cs typeface="Arial" charset="0"/>
              </a:rPr>
              <a:t>The large number above represents the submission category code, the entry number  and slide number (</a:t>
            </a:r>
            <a:r>
              <a:rPr lang="en-US" altLang="en-US" sz="1200" i="1" dirty="0">
                <a:solidFill>
                  <a:srgbClr val="FFFFFF"/>
                </a:solidFill>
                <a:latin typeface="Helvetica" pitchFamily="34" charset="0"/>
                <a:cs typeface="Arial" charset="0"/>
              </a:rPr>
              <a:t>Submission Code, Entry# - Slide#)  </a:t>
            </a:r>
          </a:p>
          <a:p>
            <a:pPr fontAlgn="base">
              <a:lnSpc>
                <a:spcPct val="90000"/>
              </a:lnSpc>
              <a:spcBef>
                <a:spcPct val="0"/>
              </a:spcBef>
              <a:spcAft>
                <a:spcPct val="0"/>
              </a:spcAft>
            </a:pPr>
            <a:endParaRPr lang="en-US" altLang="en-US" sz="1200" dirty="0">
              <a:solidFill>
                <a:srgbClr val="FFFFFF"/>
              </a:solidFill>
              <a:latin typeface="Helvetica" pitchFamily="34"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9"/>
          <p:cNvSpPr txBox="1">
            <a:spLocks noChangeArrowheads="1"/>
          </p:cNvSpPr>
          <p:nvPr/>
        </p:nvSpPr>
        <p:spPr bwMode="auto">
          <a:xfrm>
            <a:off x="1676400" y="2125885"/>
            <a:ext cx="6553200" cy="258532"/>
          </a:xfrm>
          <a:prstGeom prst="rect">
            <a:avLst/>
          </a:prstGeom>
          <a:noFill/>
          <a:ln w="9525">
            <a:noFill/>
            <a:miter lim="800000"/>
            <a:headEnd/>
            <a:tailEnd/>
          </a:ln>
        </p:spPr>
        <p:txBody>
          <a:bodyPr>
            <a:spAutoFit/>
          </a:bodyPr>
          <a:lstStyle/>
          <a:p>
            <a:pPr fontAlgn="base">
              <a:lnSpc>
                <a:spcPct val="90000"/>
              </a:lnSpc>
              <a:spcBef>
                <a:spcPct val="0"/>
              </a:spcBef>
              <a:spcAft>
                <a:spcPct val="0"/>
              </a:spcAft>
            </a:pPr>
            <a:r>
              <a:rPr lang="en-US" altLang="en-US" sz="1200" b="1" dirty="0">
                <a:solidFill>
                  <a:srgbClr val="FA4132"/>
                </a:solidFill>
                <a:latin typeface="Arial" charset="0"/>
                <a:cs typeface="Arial" charset="0"/>
              </a:rPr>
              <a:t>Architect of Record</a:t>
            </a:r>
          </a:p>
        </p:txBody>
      </p:sp>
      <p:sp>
        <p:nvSpPr>
          <p:cNvPr id="13314" name="TextBox 4"/>
          <p:cNvSpPr txBox="1">
            <a:spLocks noChangeArrowheads="1"/>
          </p:cNvSpPr>
          <p:nvPr/>
        </p:nvSpPr>
        <p:spPr bwMode="auto">
          <a:xfrm>
            <a:off x="1676400" y="152400"/>
            <a:ext cx="6553200" cy="579438"/>
          </a:xfrm>
          <a:prstGeom prst="rect">
            <a:avLst/>
          </a:prstGeom>
          <a:noFill/>
          <a:ln w="9525">
            <a:noFill/>
            <a:miter lim="800000"/>
            <a:headEnd/>
            <a:tailEnd/>
          </a:ln>
        </p:spPr>
        <p:txBody>
          <a:bodyPr>
            <a:spAutoFit/>
          </a:bodyPr>
          <a:lstStyle/>
          <a:p>
            <a:pPr fontAlgn="base">
              <a:spcBef>
                <a:spcPct val="0"/>
              </a:spcBef>
              <a:spcAft>
                <a:spcPct val="0"/>
              </a:spcAft>
            </a:pPr>
            <a:r>
              <a:rPr lang="en-US" b="1" dirty="0">
                <a:solidFill>
                  <a:srgbClr val="FA4132"/>
                </a:solidFill>
                <a:latin typeface="Arial" charset="0"/>
                <a:cs typeface="Arial" charset="0"/>
              </a:rPr>
              <a:t>Project Title</a:t>
            </a:r>
            <a:endParaRPr lang="en-US" dirty="0">
              <a:solidFill>
                <a:srgbClr val="FA4132"/>
              </a:solidFill>
              <a:latin typeface="Arial" charset="0"/>
              <a:cs typeface="Arial" charset="0"/>
            </a:endParaRPr>
          </a:p>
          <a:p>
            <a:pPr fontAlgn="base">
              <a:spcBef>
                <a:spcPct val="0"/>
              </a:spcBef>
              <a:spcAft>
                <a:spcPct val="0"/>
              </a:spcAft>
            </a:pPr>
            <a:r>
              <a:rPr lang="en-US" sz="1400" b="1" dirty="0">
                <a:solidFill>
                  <a:srgbClr val="FA4132"/>
                </a:solidFill>
                <a:latin typeface="Arial" charset="0"/>
                <a:cs typeface="Arial" charset="0"/>
              </a:rPr>
              <a:t>Location</a:t>
            </a:r>
            <a:endParaRPr lang="en-US" sz="1400" dirty="0">
              <a:solidFill>
                <a:srgbClr val="FA4132"/>
              </a:solidFill>
              <a:latin typeface="Arial" charset="0"/>
              <a:cs typeface="Arial" charset="0"/>
            </a:endParaRPr>
          </a:p>
        </p:txBody>
      </p:sp>
      <p:sp>
        <p:nvSpPr>
          <p:cNvPr id="13315" name="TextBox 7"/>
          <p:cNvSpPr txBox="1">
            <a:spLocks noChangeArrowheads="1"/>
          </p:cNvSpPr>
          <p:nvPr/>
        </p:nvSpPr>
        <p:spPr bwMode="auto">
          <a:xfrm>
            <a:off x="9370540" y="208618"/>
            <a:ext cx="1765227" cy="523220"/>
          </a:xfrm>
          <a:prstGeom prst="rect">
            <a:avLst/>
          </a:prstGeom>
          <a:noFill/>
          <a:ln w="9525">
            <a:noFill/>
            <a:miter lim="800000"/>
            <a:headEnd/>
            <a:tailEnd/>
          </a:ln>
        </p:spPr>
        <p:txBody>
          <a:bodyPr wrap="none">
            <a:spAutoFit/>
          </a:bodyPr>
          <a:lstStyle/>
          <a:p>
            <a:pPr fontAlgn="base">
              <a:spcBef>
                <a:spcPct val="0"/>
              </a:spcBef>
              <a:spcAft>
                <a:spcPct val="0"/>
              </a:spcAft>
            </a:pPr>
            <a:r>
              <a:rPr lang="en-US" sz="2800" b="1" dirty="0">
                <a:solidFill>
                  <a:srgbClr val="FFFF00"/>
                </a:solidFill>
                <a:latin typeface="Arial" charset="0"/>
                <a:cs typeface="Arial" charset="0"/>
              </a:rPr>
              <a:t>???</a:t>
            </a:r>
            <a:r>
              <a:rPr lang="en-US" sz="2800" dirty="0">
                <a:solidFill>
                  <a:srgbClr val="FFFFFF"/>
                </a:solidFill>
                <a:latin typeface="Arial" charset="0"/>
                <a:cs typeface="Arial" charset="0"/>
              </a:rPr>
              <a:t>01-02</a:t>
            </a:r>
          </a:p>
        </p:txBody>
      </p:sp>
      <p:sp>
        <p:nvSpPr>
          <p:cNvPr id="13316" name="Rectangle 5"/>
          <p:cNvSpPr>
            <a:spLocks noChangeArrowheads="1"/>
          </p:cNvSpPr>
          <p:nvPr/>
        </p:nvSpPr>
        <p:spPr bwMode="auto">
          <a:xfrm>
            <a:off x="1676400" y="1150204"/>
            <a:ext cx="6477000" cy="276999"/>
          </a:xfrm>
          <a:prstGeom prst="rect">
            <a:avLst/>
          </a:prstGeom>
          <a:noFill/>
          <a:ln w="9525">
            <a:noFill/>
            <a:miter lim="800000"/>
            <a:headEnd/>
            <a:tailEnd/>
          </a:ln>
        </p:spPr>
        <p:txBody>
          <a:bodyPr>
            <a:spAutoFit/>
          </a:bodyPr>
          <a:lstStyle/>
          <a:p>
            <a:pPr eaLnBrk="0" fontAlgn="base" hangingPunct="0">
              <a:spcBef>
                <a:spcPct val="0"/>
              </a:spcBef>
              <a:spcAft>
                <a:spcPct val="0"/>
              </a:spcAft>
            </a:pPr>
            <a:r>
              <a:rPr lang="en-US" sz="1200" b="1" dirty="0">
                <a:solidFill>
                  <a:srgbClr val="FA4132"/>
                </a:solidFill>
                <a:latin typeface="Arial" charset="0"/>
              </a:rPr>
              <a:t>Project Data</a:t>
            </a:r>
          </a:p>
        </p:txBody>
      </p:sp>
      <p:sp>
        <p:nvSpPr>
          <p:cNvPr id="13317" name="Rectangle 6"/>
          <p:cNvSpPr>
            <a:spLocks noChangeArrowheads="1"/>
          </p:cNvSpPr>
          <p:nvPr/>
        </p:nvSpPr>
        <p:spPr bwMode="auto">
          <a:xfrm>
            <a:off x="1676400" y="792163"/>
            <a:ext cx="893193" cy="276999"/>
          </a:xfrm>
          <a:prstGeom prst="rect">
            <a:avLst/>
          </a:prstGeom>
          <a:noFill/>
          <a:ln w="9525">
            <a:noFill/>
            <a:miter lim="800000"/>
            <a:headEnd/>
            <a:tailEnd/>
          </a:ln>
        </p:spPr>
        <p:txBody>
          <a:bodyPr wrap="none">
            <a:spAutoFit/>
          </a:bodyPr>
          <a:lstStyle/>
          <a:p>
            <a:pPr fontAlgn="base">
              <a:spcBef>
                <a:spcPct val="0"/>
              </a:spcBef>
              <a:spcAft>
                <a:spcPct val="0"/>
              </a:spcAft>
            </a:pPr>
            <a:r>
              <a:rPr lang="en-US" sz="1200" b="1" dirty="0">
                <a:solidFill>
                  <a:srgbClr val="FA4132"/>
                </a:solidFill>
                <a:latin typeface="Arial" charset="0"/>
              </a:rPr>
              <a:t>Category </a:t>
            </a:r>
            <a:endParaRPr lang="en-US" sz="1200" dirty="0">
              <a:solidFill>
                <a:srgbClr val="FA4132"/>
              </a:solidFill>
              <a:latin typeface="Arial" charset="0"/>
            </a:endParaRPr>
          </a:p>
        </p:txBody>
      </p:sp>
      <p:sp>
        <p:nvSpPr>
          <p:cNvPr id="3" name="TextBox 2"/>
          <p:cNvSpPr txBox="1"/>
          <p:nvPr/>
        </p:nvSpPr>
        <p:spPr>
          <a:xfrm>
            <a:off x="9370540" y="914709"/>
            <a:ext cx="2471564" cy="5244513"/>
          </a:xfrm>
          <a:prstGeom prst="rect">
            <a:avLst/>
          </a:prstGeom>
          <a:noFill/>
        </p:spPr>
        <p:txBody>
          <a:bodyPr wrap="square" rtlCol="0">
            <a:spAutoFit/>
          </a:bodyPr>
          <a:lstStyle/>
          <a:p>
            <a:pPr>
              <a:lnSpc>
                <a:spcPct val="90000"/>
              </a:lnSpc>
            </a:pPr>
            <a:r>
              <a:rPr lang="en-US" altLang="en-US" sz="1200" dirty="0">
                <a:solidFill>
                  <a:schemeClr val="bg1"/>
                </a:solidFill>
                <a:latin typeface="Helvetica" pitchFamily="34" charset="0"/>
              </a:rPr>
              <a:t>Project Identification Slide</a:t>
            </a:r>
          </a:p>
          <a:p>
            <a:pPr>
              <a:lnSpc>
                <a:spcPct val="90000"/>
              </a:lnSpc>
            </a:pPr>
            <a:endParaRPr lang="en-US" altLang="en-US" sz="1200" dirty="0">
              <a:solidFill>
                <a:schemeClr val="bg1"/>
              </a:solidFill>
              <a:latin typeface="Helvetica" pitchFamily="34" charset="0"/>
            </a:endParaRPr>
          </a:p>
          <a:p>
            <a:pPr>
              <a:lnSpc>
                <a:spcPct val="90000"/>
              </a:lnSpc>
            </a:pPr>
            <a:r>
              <a:rPr lang="en-US" altLang="en-US" sz="1200" dirty="0">
                <a:solidFill>
                  <a:srgbClr val="FF0000"/>
                </a:solidFill>
                <a:latin typeface="Helvetica" pitchFamily="34" charset="0"/>
              </a:rPr>
              <a:t>This slide will not be seen by the judges.  </a:t>
            </a:r>
          </a:p>
          <a:p>
            <a:pPr>
              <a:lnSpc>
                <a:spcPct val="90000"/>
              </a:lnSpc>
            </a:pPr>
            <a:endParaRPr lang="en-US" altLang="en-US" sz="1200" dirty="0">
              <a:solidFill>
                <a:schemeClr val="bg1"/>
              </a:solidFill>
              <a:latin typeface="Helvetica" pitchFamily="34" charset="0"/>
            </a:endParaRPr>
          </a:p>
          <a:p>
            <a:pPr>
              <a:lnSpc>
                <a:spcPct val="90000"/>
              </a:lnSpc>
            </a:pPr>
            <a:r>
              <a:rPr lang="en-US" altLang="en-US" sz="1200" dirty="0">
                <a:solidFill>
                  <a:schemeClr val="bg1"/>
                </a:solidFill>
                <a:latin typeface="Helvetica" pitchFamily="34" charset="0"/>
              </a:rPr>
              <a:t>Please fill out the information requested to the left.  As with other slides please set the correct Entry Number above.</a:t>
            </a:r>
          </a:p>
          <a:p>
            <a:pPr>
              <a:lnSpc>
                <a:spcPct val="90000"/>
              </a:lnSpc>
            </a:pPr>
            <a:endParaRPr lang="en-US" altLang="en-US" sz="1200" dirty="0">
              <a:solidFill>
                <a:schemeClr val="bg1"/>
              </a:solidFill>
              <a:latin typeface="Helvetica" pitchFamily="34" charset="0"/>
            </a:endParaRPr>
          </a:p>
          <a:p>
            <a:pPr>
              <a:lnSpc>
                <a:spcPct val="90000"/>
              </a:lnSpc>
            </a:pPr>
            <a:r>
              <a:rPr lang="en-US" altLang="en-US" sz="1200" dirty="0">
                <a:solidFill>
                  <a:schemeClr val="bg1"/>
                </a:solidFill>
                <a:latin typeface="Helvetica" pitchFamily="34" charset="0"/>
              </a:rPr>
              <a:t>Some of this information will be added to the slides when used for the Awards Presentation.</a:t>
            </a:r>
          </a:p>
          <a:p>
            <a:pPr>
              <a:lnSpc>
                <a:spcPct val="90000"/>
              </a:lnSpc>
            </a:pPr>
            <a:endParaRPr lang="en-US" altLang="en-US" sz="1200" dirty="0">
              <a:solidFill>
                <a:schemeClr val="bg1"/>
              </a:solidFill>
              <a:latin typeface="Helvetica" pitchFamily="34" charset="0"/>
            </a:endParaRPr>
          </a:p>
          <a:p>
            <a:pPr>
              <a:lnSpc>
                <a:spcPct val="90000"/>
              </a:lnSpc>
            </a:pPr>
            <a:r>
              <a:rPr lang="en-US" altLang="en-US" sz="1200" dirty="0">
                <a:solidFill>
                  <a:schemeClr val="bg1"/>
                </a:solidFill>
                <a:latin typeface="Helvetica" pitchFamily="34" charset="0"/>
              </a:rPr>
              <a:t>Note: on this slide if you run out of space please adjust font size as necessary, move more information to a second column.</a:t>
            </a:r>
          </a:p>
          <a:p>
            <a:pPr>
              <a:lnSpc>
                <a:spcPct val="90000"/>
              </a:lnSpc>
            </a:pPr>
            <a:endParaRPr lang="en-US" altLang="en-US" sz="1200" dirty="0">
              <a:solidFill>
                <a:schemeClr val="bg1"/>
              </a:solidFill>
              <a:latin typeface="Helvetica" pitchFamily="34" charset="0"/>
            </a:endParaRPr>
          </a:p>
          <a:p>
            <a:pPr>
              <a:lnSpc>
                <a:spcPct val="90000"/>
              </a:lnSpc>
            </a:pPr>
            <a:r>
              <a:rPr lang="en-US" altLang="en-US" sz="1200" dirty="0">
                <a:solidFill>
                  <a:schemeClr val="bg1"/>
                </a:solidFill>
                <a:latin typeface="Helvetica" pitchFamily="34" charset="0"/>
              </a:rPr>
              <a:t>By submitting a project, the submitting firm certifies it had primary responsibility for the project. If an associate architectural firm is involved as part of the design team, the associate architectural team must be listed and its role defined.</a:t>
            </a:r>
          </a:p>
          <a:p>
            <a:pPr>
              <a:lnSpc>
                <a:spcPct val="90000"/>
              </a:lnSpc>
            </a:pPr>
            <a:endParaRPr lang="en-US" altLang="en-US" sz="1200" dirty="0">
              <a:solidFill>
                <a:schemeClr val="bg1"/>
              </a:solidFill>
              <a:latin typeface="Helvetica" pitchFamily="34" charset="0"/>
            </a:endParaRPr>
          </a:p>
          <a:p>
            <a:pPr>
              <a:lnSpc>
                <a:spcPct val="90000"/>
              </a:lnSpc>
            </a:pPr>
            <a:r>
              <a:rPr lang="en-US" altLang="en-US" sz="1200" dirty="0">
                <a:solidFill>
                  <a:schemeClr val="bg1"/>
                </a:solidFill>
                <a:latin typeface="Helvetica" pitchFamily="34" charset="0"/>
              </a:rPr>
              <a:t>Please indicate 4 slides as preferred slides to show during awards presentation.</a:t>
            </a:r>
          </a:p>
        </p:txBody>
      </p:sp>
      <p:sp>
        <p:nvSpPr>
          <p:cNvPr id="2" name="Text Box 9">
            <a:extLst>
              <a:ext uri="{FF2B5EF4-FFF2-40B4-BE49-F238E27FC236}">
                <a16:creationId xmlns:a16="http://schemas.microsoft.com/office/drawing/2014/main" id="{BE6AE8D3-85C4-7029-E312-03ACF92DC705}"/>
              </a:ext>
            </a:extLst>
          </p:cNvPr>
          <p:cNvSpPr txBox="1">
            <a:spLocks noChangeArrowheads="1"/>
          </p:cNvSpPr>
          <p:nvPr/>
        </p:nvSpPr>
        <p:spPr bwMode="auto">
          <a:xfrm>
            <a:off x="1676400" y="3065223"/>
            <a:ext cx="6553200" cy="258532"/>
          </a:xfrm>
          <a:prstGeom prst="rect">
            <a:avLst/>
          </a:prstGeom>
          <a:noFill/>
          <a:ln w="9525">
            <a:noFill/>
            <a:miter lim="800000"/>
            <a:headEnd/>
            <a:tailEnd/>
          </a:ln>
        </p:spPr>
        <p:txBody>
          <a:bodyPr>
            <a:spAutoFit/>
          </a:bodyPr>
          <a:lstStyle/>
          <a:p>
            <a:pPr fontAlgn="base">
              <a:lnSpc>
                <a:spcPct val="90000"/>
              </a:lnSpc>
              <a:spcBef>
                <a:spcPct val="0"/>
              </a:spcBef>
              <a:spcAft>
                <a:spcPct val="0"/>
              </a:spcAft>
            </a:pPr>
            <a:r>
              <a:rPr lang="en-US" altLang="en-US" sz="1200" b="1" dirty="0">
                <a:solidFill>
                  <a:srgbClr val="FA4132"/>
                </a:solidFill>
                <a:latin typeface="Arial" charset="0"/>
                <a:cs typeface="Arial" charset="0"/>
              </a:rPr>
              <a:t>Project Owner</a:t>
            </a:r>
          </a:p>
        </p:txBody>
      </p:sp>
      <p:sp>
        <p:nvSpPr>
          <p:cNvPr id="4" name="Text Box 9">
            <a:extLst>
              <a:ext uri="{FF2B5EF4-FFF2-40B4-BE49-F238E27FC236}">
                <a16:creationId xmlns:a16="http://schemas.microsoft.com/office/drawing/2014/main" id="{6E2384D9-FFBF-81A3-607F-0206C504F4D0}"/>
              </a:ext>
            </a:extLst>
          </p:cNvPr>
          <p:cNvSpPr txBox="1">
            <a:spLocks noChangeArrowheads="1"/>
          </p:cNvSpPr>
          <p:nvPr/>
        </p:nvSpPr>
        <p:spPr bwMode="auto">
          <a:xfrm>
            <a:off x="1676400" y="4005811"/>
            <a:ext cx="6553200" cy="258532"/>
          </a:xfrm>
          <a:prstGeom prst="rect">
            <a:avLst/>
          </a:prstGeom>
          <a:noFill/>
          <a:ln w="9525">
            <a:noFill/>
            <a:miter lim="800000"/>
            <a:headEnd/>
            <a:tailEnd/>
          </a:ln>
        </p:spPr>
        <p:txBody>
          <a:bodyPr>
            <a:spAutoFit/>
          </a:bodyPr>
          <a:lstStyle/>
          <a:p>
            <a:pPr fontAlgn="base">
              <a:lnSpc>
                <a:spcPct val="90000"/>
              </a:lnSpc>
              <a:spcBef>
                <a:spcPct val="0"/>
              </a:spcBef>
              <a:spcAft>
                <a:spcPct val="0"/>
              </a:spcAft>
            </a:pPr>
            <a:r>
              <a:rPr lang="en-US" altLang="en-US" sz="1200" b="1" dirty="0">
                <a:solidFill>
                  <a:srgbClr val="FA4132"/>
                </a:solidFill>
                <a:latin typeface="Arial" charset="0"/>
                <a:cs typeface="Arial" charset="0"/>
              </a:rPr>
              <a:t>Consultants</a:t>
            </a:r>
          </a:p>
        </p:txBody>
      </p:sp>
      <p:sp>
        <p:nvSpPr>
          <p:cNvPr id="5" name="Text Box 9">
            <a:extLst>
              <a:ext uri="{FF2B5EF4-FFF2-40B4-BE49-F238E27FC236}">
                <a16:creationId xmlns:a16="http://schemas.microsoft.com/office/drawing/2014/main" id="{D0939074-C3CB-9BF3-16BC-4C7DA56CC1A4}"/>
              </a:ext>
            </a:extLst>
          </p:cNvPr>
          <p:cNvSpPr txBox="1">
            <a:spLocks noChangeArrowheads="1"/>
          </p:cNvSpPr>
          <p:nvPr/>
        </p:nvSpPr>
        <p:spPr bwMode="auto">
          <a:xfrm>
            <a:off x="1676400" y="5046282"/>
            <a:ext cx="6553200" cy="258532"/>
          </a:xfrm>
          <a:prstGeom prst="rect">
            <a:avLst/>
          </a:prstGeom>
          <a:noFill/>
          <a:ln w="9525">
            <a:noFill/>
            <a:miter lim="800000"/>
            <a:headEnd/>
            <a:tailEnd/>
          </a:ln>
        </p:spPr>
        <p:txBody>
          <a:bodyPr>
            <a:spAutoFit/>
          </a:bodyPr>
          <a:lstStyle/>
          <a:p>
            <a:pPr fontAlgn="base">
              <a:lnSpc>
                <a:spcPct val="90000"/>
              </a:lnSpc>
              <a:spcBef>
                <a:spcPct val="0"/>
              </a:spcBef>
              <a:spcAft>
                <a:spcPct val="0"/>
              </a:spcAft>
            </a:pPr>
            <a:r>
              <a:rPr lang="en-US" altLang="en-US" sz="1200" b="1" dirty="0">
                <a:solidFill>
                  <a:srgbClr val="FA4132"/>
                </a:solidFill>
                <a:latin typeface="Arial" charset="0"/>
                <a:cs typeface="Arial" charset="0"/>
              </a:rPr>
              <a:t>Contractors</a:t>
            </a:r>
          </a:p>
        </p:txBody>
      </p:sp>
    </p:spTree>
    <p:extLst>
      <p:ext uri="{BB962C8B-B14F-4D97-AF65-F5344CB8AC3E}">
        <p14:creationId xmlns:p14="http://schemas.microsoft.com/office/powerpoint/2010/main" val="1632980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FB14C9-8EC1-156A-A64D-8361D3C2094A}"/>
              </a:ext>
            </a:extLst>
          </p:cNvPr>
          <p:cNvSpPr txBox="1"/>
          <p:nvPr/>
        </p:nvSpPr>
        <p:spPr>
          <a:xfrm>
            <a:off x="1021493" y="593124"/>
            <a:ext cx="7068064" cy="2031325"/>
          </a:xfrm>
          <a:prstGeom prst="rect">
            <a:avLst/>
          </a:prstGeom>
          <a:noFill/>
        </p:spPr>
        <p:txBody>
          <a:bodyPr wrap="square" rtlCol="0">
            <a:spAutoFit/>
          </a:bodyPr>
          <a:lstStyle/>
          <a:p>
            <a:pPr algn="ctr"/>
            <a:r>
              <a:rPr lang="en-US" b="1" dirty="0">
                <a:solidFill>
                  <a:schemeClr val="bg1"/>
                </a:solidFill>
              </a:rPr>
              <a:t>Directions</a:t>
            </a:r>
          </a:p>
          <a:p>
            <a:endParaRPr lang="en-US" dirty="0">
              <a:solidFill>
                <a:schemeClr val="bg1"/>
              </a:solidFill>
            </a:endParaRPr>
          </a:p>
          <a:p>
            <a:r>
              <a:rPr lang="en-US" dirty="0">
                <a:solidFill>
                  <a:schemeClr val="bg1"/>
                </a:solidFill>
              </a:rPr>
              <a:t>Once your presentation is completed, please email Becky Gilbert at </a:t>
            </a:r>
            <a:r>
              <a:rPr lang="en-US" dirty="0">
                <a:solidFill>
                  <a:schemeClr val="bg1"/>
                </a:solidFill>
                <a:hlinkClick r:id="rId2"/>
              </a:rPr>
              <a:t>bgilbert@aianei.org</a:t>
            </a:r>
            <a:r>
              <a:rPr lang="en-US" dirty="0">
                <a:solidFill>
                  <a:schemeClr val="bg1"/>
                </a:solidFill>
              </a:rPr>
              <a:t>. A link will be emailed to you as to where to upload your presentation.</a:t>
            </a:r>
          </a:p>
          <a:p>
            <a:endParaRPr lang="en-US" dirty="0">
              <a:solidFill>
                <a:schemeClr val="bg1"/>
              </a:solidFill>
            </a:endParaRPr>
          </a:p>
          <a:p>
            <a:r>
              <a:rPr lang="en-US" dirty="0">
                <a:solidFill>
                  <a:schemeClr val="bg1"/>
                </a:solidFill>
              </a:rPr>
              <a:t>Applications and presentations are due by July 25, 2025.</a:t>
            </a:r>
          </a:p>
        </p:txBody>
      </p:sp>
    </p:spTree>
    <p:extLst>
      <p:ext uri="{BB962C8B-B14F-4D97-AF65-F5344CB8AC3E}">
        <p14:creationId xmlns:p14="http://schemas.microsoft.com/office/powerpoint/2010/main" val="4282799964"/>
      </p:ext>
    </p:extLst>
  </p:cSld>
  <p:clrMapOvr>
    <a:masterClrMapping/>
  </p:clrMapOvr>
</p:sld>
</file>

<file path=ppt/theme/theme1.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1b05284-cf3f-4576-99a2-aa8ec7cc0ff1">
      <Terms xmlns="http://schemas.microsoft.com/office/infopath/2007/PartnerControls"/>
    </lcf76f155ced4ddcb4097134ff3c332f>
    <_Flow_SignoffStatus xmlns="d1b05284-cf3f-4576-99a2-aa8ec7cc0ff1" xsi:nil="true"/>
    <TaxCatchAll xmlns="3261a78c-d450-4c7a-9054-f88071cdb3eb" xsi:nil="true"/>
    <c9qi xmlns="d1b05284-cf3f-4576-99a2-aa8ec7cc0ff1" xsi:nil="true"/>
    <sw9x xmlns="d1b05284-cf3f-4576-99a2-aa8ec7cc0ff1" xsi:nil="true"/>
    <Link xmlns="d1b05284-cf3f-4576-99a2-aa8ec7cc0ff1">
      <Url xsi:nil="true"/>
      <Description xsi:nil="true"/>
    </Link>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5CF91C768CC849A8A0840F737E536D" ma:contentTypeVersion="25" ma:contentTypeDescription="Create a new document." ma:contentTypeScope="" ma:versionID="581f08c35699d1e4b8af02b37507de0b">
  <xsd:schema xmlns:xsd="http://www.w3.org/2001/XMLSchema" xmlns:xs="http://www.w3.org/2001/XMLSchema" xmlns:p="http://schemas.microsoft.com/office/2006/metadata/properties" xmlns:ns2="d1b05284-cf3f-4576-99a2-aa8ec7cc0ff1" xmlns:ns3="3261a78c-d450-4c7a-9054-f88071cdb3eb" targetNamespace="http://schemas.microsoft.com/office/2006/metadata/properties" ma:root="true" ma:fieldsID="25939ee69992e5db503c647b3db05bc9" ns2:_="" ns3:_="">
    <xsd:import namespace="d1b05284-cf3f-4576-99a2-aa8ec7cc0ff1"/>
    <xsd:import namespace="3261a78c-d450-4c7a-9054-f88071cdb3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c9qi" minOccurs="0"/>
                <xsd:element ref="ns2:sw9x" minOccurs="0"/>
                <xsd:element ref="ns2:MediaLengthInSeconds" minOccurs="0"/>
                <xsd:element ref="ns2:lcf76f155ced4ddcb4097134ff3c332f" minOccurs="0"/>
                <xsd:element ref="ns3:TaxCatchAll" minOccurs="0"/>
                <xsd:element ref="ns2:_Flow_SignoffStatus" minOccurs="0"/>
                <xsd:element ref="ns2:MediaServiceObjectDetectorVersions" minOccurs="0"/>
                <xsd:element ref="ns2:MediaServiceSearchProperties" minOccurs="0"/>
                <xsd:element ref="ns2:Link"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b05284-cf3f-4576-99a2-aa8ec7cc0f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c9qi" ma:index="20" nillable="true" ma:displayName="Date and time" ma:internalName="c9qi">
      <xsd:simpleType>
        <xsd:restriction base="dms:DateTime"/>
      </xsd:simpleType>
    </xsd:element>
    <xsd:element name="sw9x" ma:index="21" nillable="true" ma:displayName="Number" ma:internalName="sw9x">
      <xsd:simpleType>
        <xsd:restriction base="dms:Number"/>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e93ef8ae-da93-4c74-b72b-0e7cc08fc1a8" ma:termSetId="09814cd3-568e-fe90-9814-8d621ff8fb84" ma:anchorId="fba54fb3-c3e1-fe81-a776-ca4b69148c4d" ma:open="true" ma:isKeyword="false">
      <xsd:complexType>
        <xsd:sequence>
          <xsd:element ref="pc:Terms" minOccurs="0" maxOccurs="1"/>
        </xsd:sequence>
      </xsd:complexType>
    </xsd:element>
    <xsd:element name="_Flow_SignoffStatus" ma:index="26" nillable="true" ma:displayName="Sign-off status" ma:internalName="Sign_x002d_off_x0020_status">
      <xsd:simpleType>
        <xsd:restriction base="dms:Text"/>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Link" ma:index="29"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BillingMetadata" ma:index="3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61a78c-d450-4c7a-9054-f88071cdb3e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6272d60f-c270-49f9-a675-34586b165ff6}" ma:internalName="TaxCatchAll" ma:showField="CatchAllData" ma:web="3261a78c-d450-4c7a-9054-f88071cdb3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DD0AD6-7AF4-4841-91E9-B8A920DD059C}">
  <ds:schemaRefs>
    <ds:schemaRef ds:uri="http://schemas.microsoft.com/office/2006/metadata/properties"/>
    <ds:schemaRef ds:uri="http://schemas.microsoft.com/office/infopath/2007/PartnerControls"/>
    <ds:schemaRef ds:uri="d1b05284-cf3f-4576-99a2-aa8ec7cc0ff1"/>
    <ds:schemaRef ds:uri="3261a78c-d450-4c7a-9054-f88071cdb3eb"/>
  </ds:schemaRefs>
</ds:datastoreItem>
</file>

<file path=customXml/itemProps2.xml><?xml version="1.0" encoding="utf-8"?>
<ds:datastoreItem xmlns:ds="http://schemas.openxmlformats.org/officeDocument/2006/customXml" ds:itemID="{74532BAD-09BD-410B-BAF0-5A62178C26DD}">
  <ds:schemaRefs>
    <ds:schemaRef ds:uri="http://schemas.microsoft.com/sharepoint/v3/contenttype/forms"/>
  </ds:schemaRefs>
</ds:datastoreItem>
</file>

<file path=customXml/itemProps3.xml><?xml version="1.0" encoding="utf-8"?>
<ds:datastoreItem xmlns:ds="http://schemas.openxmlformats.org/officeDocument/2006/customXml" ds:itemID="{9728141B-9B49-4A45-99BE-4ED6D6261D5D}"/>
</file>

<file path=docProps/app.xml><?xml version="1.0" encoding="utf-8"?>
<Properties xmlns="http://schemas.openxmlformats.org/officeDocument/2006/extended-properties" xmlns:vt="http://schemas.openxmlformats.org/officeDocument/2006/docPropsVTypes">
  <TotalTime>70</TotalTime>
  <Words>284</Words>
  <Application>Microsoft Office PowerPoint</Application>
  <PresentationFormat>Widescreen</PresentationFormat>
  <Paragraphs>47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1_Office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Gilbert</dc:creator>
  <cp:lastModifiedBy>Rebecca Gilbert</cp:lastModifiedBy>
  <cp:revision>4</cp:revision>
  <dcterms:created xsi:type="dcterms:W3CDTF">2023-04-28T15:44:16Z</dcterms:created>
  <dcterms:modified xsi:type="dcterms:W3CDTF">2025-05-09T20:56:28Z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0x010100C15CF91C768CC849A8A0840F737E536D</vt:lpwstr>
  </property>
  <property fmtid="{D5CDD505-2E9C-101B-9397-08002B2CF9AE}" pid="3" name="MediaServiceImageTags">
    <vt:lpwstr/>
  </property>
</Properties>
</file>